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27" r:id="rId2"/>
    <p:sldId id="322" r:id="rId3"/>
    <p:sldId id="323" r:id="rId4"/>
    <p:sldId id="339" r:id="rId5"/>
    <p:sldId id="324" r:id="rId6"/>
    <p:sldId id="325" r:id="rId7"/>
    <p:sldId id="333" r:id="rId8"/>
    <p:sldId id="334" r:id="rId9"/>
    <p:sldId id="335" r:id="rId10"/>
    <p:sldId id="336" r:id="rId11"/>
    <p:sldId id="337" r:id="rId12"/>
    <p:sldId id="338" r:id="rId13"/>
    <p:sldId id="340" r:id="rId14"/>
    <p:sldId id="341" r:id="rId15"/>
    <p:sldId id="343" r:id="rId16"/>
    <p:sldId id="344" r:id="rId17"/>
    <p:sldId id="346" r:id="rId18"/>
    <p:sldId id="345" r:id="rId19"/>
    <p:sldId id="347" r:id="rId20"/>
    <p:sldId id="348" r:id="rId21"/>
    <p:sldId id="351" r:id="rId22"/>
    <p:sldId id="350" r:id="rId23"/>
    <p:sldId id="349"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68" autoAdjust="0"/>
  </p:normalViewPr>
  <p:slideViewPr>
    <p:cSldViewPr>
      <p:cViewPr>
        <p:scale>
          <a:sx n="66" d="100"/>
          <a:sy n="66" d="100"/>
        </p:scale>
        <p:origin x="-1506" y="-168"/>
      </p:cViewPr>
      <p:guideLst>
        <p:guide orient="horz" pos="2160"/>
        <p:guide pos="2880"/>
      </p:guideLst>
    </p:cSldViewPr>
  </p:slideViewPr>
  <p:outlineViewPr>
    <p:cViewPr>
      <p:scale>
        <a:sx n="33" d="100"/>
        <a:sy n="33" d="100"/>
      </p:scale>
      <p:origin x="0" y="920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72FEDA-0CB9-4702-AAF7-0125B726039D}" type="datetimeFigureOut">
              <a:rPr lang="uk-UA" smtClean="0"/>
              <a:pPr/>
              <a:t>12.10.2016</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A9F554-AB2C-45AE-939D-34C7DEAE4413}" type="slidenum">
              <a:rPr lang="uk-UA" smtClean="0"/>
              <a:pPr/>
              <a:t>‹#›</a:t>
            </a:fld>
            <a:endParaRPr lang="uk-UA"/>
          </a:p>
        </p:txBody>
      </p:sp>
    </p:spTree>
    <p:extLst>
      <p:ext uri="{BB962C8B-B14F-4D97-AF65-F5344CB8AC3E}">
        <p14:creationId xmlns:p14="http://schemas.microsoft.com/office/powerpoint/2010/main" xmlns="" val="1162932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12.10.2016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12.10.2016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12.10.2016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12.10.2016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12.10.2016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12.10.2016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12.10.2016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12.10.2016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12.10.2016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12.10.2016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12.10.2016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12.10.2016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988840"/>
            <a:ext cx="8568952" cy="4320480"/>
          </a:xfrm>
        </p:spPr>
        <p:txBody>
          <a:bodyPr>
            <a:normAutofit/>
          </a:bodyPr>
          <a:lstStyle/>
          <a:p>
            <a:pPr marL="0" indent="0" algn="ctr">
              <a:buNone/>
            </a:pPr>
            <a:r>
              <a:rPr lang="uk-UA" sz="4800" b="1" dirty="0" smtClean="0">
                <a:latin typeface="Times New Roman"/>
                <a:ea typeface="Calibri"/>
              </a:rPr>
              <a:t>Особливості розгляду справ та накладення стягнень у справах про адміністративні правопорушення порушення, пов’язані з корупцією </a:t>
            </a:r>
            <a:endParaRPr lang="ru-RU" sz="4800" b="1"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88024" y="889834"/>
            <a:ext cx="3584575" cy="469265"/>
          </a:xfrm>
          <a:prstGeom prst="rect">
            <a:avLst/>
          </a:prstGeom>
          <a:noFill/>
        </p:spPr>
      </p:pic>
    </p:spTree>
    <p:extLst>
      <p:ext uri="{BB962C8B-B14F-4D97-AF65-F5344CB8AC3E}">
        <p14:creationId xmlns:p14="http://schemas.microsoft.com/office/powerpoint/2010/main" xmlns="" val="33592642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772816"/>
            <a:ext cx="8568952" cy="4752528"/>
          </a:xfrm>
        </p:spPr>
        <p:txBody>
          <a:bodyPr>
            <a:normAutofit fontScale="77500" lnSpcReduction="20000"/>
          </a:bodyPr>
          <a:lstStyle/>
          <a:p>
            <a:pPr marL="0" indent="0" algn="ctr">
              <a:buNone/>
            </a:pPr>
            <a:r>
              <a:rPr lang="uk-UA" sz="4100" b="1" dirty="0" smtClean="0"/>
              <a:t>Постанова  у  справі має містити:</a:t>
            </a:r>
          </a:p>
          <a:p>
            <a:r>
              <a:rPr lang="uk-UA" dirty="0" smtClean="0"/>
              <a:t>найменування  суду, який ухвалив постанову;</a:t>
            </a:r>
          </a:p>
          <a:p>
            <a:r>
              <a:rPr lang="uk-UA" dirty="0" smtClean="0"/>
              <a:t>дату розгляду справи; </a:t>
            </a:r>
          </a:p>
          <a:p>
            <a:r>
              <a:rPr lang="uk-UA" dirty="0" smtClean="0"/>
              <a:t>відомості  про особу, щодо якої розглядається справа;</a:t>
            </a:r>
          </a:p>
          <a:p>
            <a:r>
              <a:rPr lang="uk-UA" dirty="0" smtClean="0"/>
              <a:t>опис обставин, установлених при розгляді справи; </a:t>
            </a:r>
          </a:p>
          <a:p>
            <a:r>
              <a:rPr lang="uk-UA" dirty="0" smtClean="0"/>
              <a:t>зазначення нормативного акта, який передбачає відповідальність  за це АП;</a:t>
            </a:r>
          </a:p>
          <a:p>
            <a:r>
              <a:rPr lang="uk-UA" dirty="0" smtClean="0"/>
              <a:t>ухвалене у справі рішення;</a:t>
            </a:r>
          </a:p>
          <a:p>
            <a:r>
              <a:rPr lang="uk-UA" dirty="0" smtClean="0"/>
              <a:t>питання  про вилучені  речі  і  документи;</a:t>
            </a:r>
          </a:p>
          <a:p>
            <a:r>
              <a:rPr lang="uk-UA" dirty="0" smtClean="0"/>
              <a:t>положення про стягнення з винуватої особи судового збору;</a:t>
            </a:r>
          </a:p>
          <a:p>
            <a:r>
              <a:rPr lang="uk-UA" dirty="0" smtClean="0"/>
              <a:t>вказівку про порядок і строк її оскарження.</a:t>
            </a:r>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88023" y="889833"/>
            <a:ext cx="3584575" cy="469265"/>
          </a:xfrm>
          <a:prstGeom prst="rect">
            <a:avLst/>
          </a:prstGeom>
          <a:noFill/>
        </p:spPr>
      </p:pic>
    </p:spTree>
    <p:extLst>
      <p:ext uri="{BB962C8B-B14F-4D97-AF65-F5344CB8AC3E}">
        <p14:creationId xmlns:p14="http://schemas.microsoft.com/office/powerpoint/2010/main" xmlns="" val="8779733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772816"/>
            <a:ext cx="8568952" cy="4752528"/>
          </a:xfrm>
        </p:spPr>
        <p:txBody>
          <a:bodyPr>
            <a:normAutofit/>
          </a:bodyPr>
          <a:lstStyle/>
          <a:p>
            <a:pPr marL="0" indent="0" algn="ctr">
              <a:buNone/>
            </a:pPr>
            <a:r>
              <a:rPr lang="uk-UA" sz="3600" b="1" dirty="0" smtClean="0"/>
              <a:t>Необхідно пам’ятати:</a:t>
            </a:r>
          </a:p>
          <a:p>
            <a:pPr marL="0" indent="0">
              <a:buNone/>
            </a:pPr>
            <a:r>
              <a:rPr lang="uk-UA" dirty="0" smtClean="0"/>
              <a:t>відповідно до п. б ч. 1 ст. 92 Закону України </a:t>
            </a:r>
            <a:r>
              <a:rPr lang="uk-UA" dirty="0" err="1" smtClean="0"/>
              <a:t>„Про</a:t>
            </a:r>
            <a:r>
              <a:rPr lang="uk-UA" dirty="0" smtClean="0"/>
              <a:t> судоустрій і статус </a:t>
            </a:r>
            <a:r>
              <a:rPr lang="uk-UA" dirty="0" err="1" smtClean="0"/>
              <a:t>суддів”</a:t>
            </a:r>
            <a:r>
              <a:rPr lang="uk-UA" dirty="0" smtClean="0"/>
              <a:t> (в ред. 2015 р.) підставою для притягнення судді до дисциплінарної відповідальності є </a:t>
            </a:r>
            <a:r>
              <a:rPr lang="uk-UA" dirty="0" err="1" smtClean="0"/>
              <a:t>незазначення</a:t>
            </a:r>
            <a:r>
              <a:rPr lang="uk-UA" dirty="0" smtClean="0"/>
              <a:t> в судовому рішенні мотивів прийняття або відхилення аргументів сторін щодо суті спору (не вмотивованість судового рішення). </a:t>
            </a:r>
          </a:p>
          <a:p>
            <a:pPr marL="0" indent="0" algn="ctr">
              <a:buNone/>
            </a:pPr>
            <a:endParaRPr lang="uk-UA" b="1"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88023" y="889833"/>
            <a:ext cx="3584575" cy="469265"/>
          </a:xfrm>
          <a:prstGeom prst="rect">
            <a:avLst/>
          </a:prstGeom>
          <a:noFill/>
        </p:spPr>
      </p:pic>
    </p:spTree>
    <p:extLst>
      <p:ext uri="{BB962C8B-B14F-4D97-AF65-F5344CB8AC3E}">
        <p14:creationId xmlns:p14="http://schemas.microsoft.com/office/powerpoint/2010/main" xmlns="" val="39419021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dirty="0" smtClean="0"/>
              <a:t>     </a:t>
            </a:r>
            <a:r>
              <a:rPr lang="uk-UA" sz="2000" b="1" dirty="0" smtClean="0"/>
              <a:t>Національна школа суддів України </a:t>
            </a:r>
            <a:r>
              <a:rPr lang="uk-UA" sz="1600" b="1" dirty="0" smtClean="0"/>
              <a:t>     </a:t>
            </a:r>
            <a:r>
              <a:rPr lang="uk-UA" sz="1300" b="1" dirty="0" smtClean="0">
                <a:solidFill>
                  <a:schemeClr val="tx2"/>
                </a:solidFill>
              </a:rPr>
              <a:t/>
            </a:r>
            <a:br>
              <a:rPr lang="uk-UA" sz="1300" b="1" dirty="0" smtClean="0">
                <a:solidFill>
                  <a:schemeClr val="tx2"/>
                </a:solidFill>
              </a:rPr>
            </a:br>
            <a:r>
              <a:rPr lang="uk-UA" sz="8800" b="1" dirty="0" smtClean="0">
                <a:solidFill>
                  <a:schemeClr val="tx2"/>
                </a:solidFill>
              </a:rPr>
              <a:t/>
            </a:r>
            <a:br>
              <a:rPr lang="uk-UA" sz="8800" b="1" dirty="0" smtClean="0">
                <a:solidFill>
                  <a:schemeClr val="tx2"/>
                </a:solidFill>
              </a:rPr>
            </a:br>
            <a:endParaRPr lang="uk-UA" sz="2700" dirty="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916832"/>
            <a:ext cx="8568952" cy="4608512"/>
          </a:xfrm>
        </p:spPr>
        <p:txBody>
          <a:bodyPr>
            <a:normAutofit lnSpcReduction="10000"/>
          </a:bodyPr>
          <a:lstStyle/>
          <a:p>
            <a:pPr algn="ctr">
              <a:buNone/>
            </a:pPr>
            <a:r>
              <a:rPr lang="uk-UA" b="1" dirty="0" smtClean="0"/>
              <a:t>Види постанов у справах про адміністративне правопорушення пов’язаного з корупцією </a:t>
            </a:r>
          </a:p>
          <a:p>
            <a:pPr algn="ctr">
              <a:buNone/>
            </a:pPr>
            <a:r>
              <a:rPr lang="uk-UA" b="1" dirty="0" smtClean="0"/>
              <a:t>(ст. 284 </a:t>
            </a:r>
            <a:r>
              <a:rPr lang="uk-UA" b="1" dirty="0" err="1" smtClean="0"/>
              <a:t>КУпАП</a:t>
            </a:r>
            <a:r>
              <a:rPr lang="uk-UA" b="1" dirty="0" smtClean="0"/>
              <a:t>)</a:t>
            </a:r>
          </a:p>
          <a:p>
            <a:r>
              <a:rPr lang="uk-UA" dirty="0" smtClean="0"/>
              <a:t>про накладення адміністративного стягнення;</a:t>
            </a:r>
          </a:p>
          <a:p>
            <a:r>
              <a:rPr lang="uk-UA" dirty="0" smtClean="0"/>
              <a:t>про закриття провадження у справі. </a:t>
            </a:r>
          </a:p>
          <a:p>
            <a:pPr marL="0" indent="0">
              <a:buNone/>
            </a:pPr>
            <a:endParaRPr lang="uk-UA" sz="1300" dirty="0" smtClean="0"/>
          </a:p>
          <a:p>
            <a:pPr marL="0" indent="0">
              <a:buNone/>
            </a:pPr>
            <a:r>
              <a:rPr lang="uk-UA" dirty="0" smtClean="0"/>
              <a:t>Ст. 247 </a:t>
            </a:r>
            <a:r>
              <a:rPr lang="uk-UA" dirty="0" err="1" smtClean="0"/>
              <a:t>КУпАП</a:t>
            </a:r>
            <a:r>
              <a:rPr lang="uk-UA" dirty="0" smtClean="0"/>
              <a:t> передбачає обставини, що виключають провадження у справі про адміністративне правопорушення.     	</a:t>
            </a:r>
          </a:p>
          <a:p>
            <a:pPr marL="0" indent="0" algn="just">
              <a:buNone/>
            </a:pPr>
            <a:endParaRPr lang="uk-UA" sz="800" dirty="0" smtClean="0"/>
          </a:p>
          <a:p>
            <a:pPr marL="0" indent="0" algn="just">
              <a:buNone/>
            </a:pPr>
            <a:endParaRPr lang="uk-UA" sz="800"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88023" y="889833"/>
            <a:ext cx="3584575" cy="469265"/>
          </a:xfrm>
          <a:prstGeom prst="rect">
            <a:avLst/>
          </a:prstGeom>
          <a:noFill/>
        </p:spPr>
      </p:pic>
      <p:sp>
        <p:nvSpPr>
          <p:cNvPr id="6" name="Прямоугольник 5"/>
          <p:cNvSpPr/>
          <p:nvPr/>
        </p:nvSpPr>
        <p:spPr>
          <a:xfrm>
            <a:off x="251520" y="2996952"/>
            <a:ext cx="8424936" cy="646331"/>
          </a:xfrm>
          <a:prstGeom prst="rect">
            <a:avLst/>
          </a:prstGeom>
        </p:spPr>
        <p:txBody>
          <a:bodyPr wrap="square">
            <a:spAutoFit/>
          </a:bodyPr>
          <a:lstStyle/>
          <a:p>
            <a:r>
              <a:rPr lang="ru-RU" b="1" dirty="0" smtClean="0"/>
              <a:t/>
            </a:r>
            <a:br>
              <a:rPr lang="ru-RU" b="1" dirty="0" smtClean="0"/>
            </a:br>
            <a:endParaRPr lang="ru-RU" dirty="0"/>
          </a:p>
        </p:txBody>
      </p:sp>
    </p:spTree>
    <p:extLst>
      <p:ext uri="{BB962C8B-B14F-4D97-AF65-F5344CB8AC3E}">
        <p14:creationId xmlns:p14="http://schemas.microsoft.com/office/powerpoint/2010/main" xmlns="" val="2995700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916832"/>
            <a:ext cx="8568952" cy="4608512"/>
          </a:xfrm>
        </p:spPr>
        <p:txBody>
          <a:bodyPr>
            <a:normAutofit fontScale="85000" lnSpcReduction="10000"/>
          </a:bodyPr>
          <a:lstStyle/>
          <a:p>
            <a:pPr marL="0" indent="0" algn="ctr">
              <a:buNone/>
            </a:pPr>
            <a:endParaRPr lang="uk-UA" sz="900" b="1" dirty="0" smtClean="0"/>
          </a:p>
          <a:p>
            <a:pPr marL="0" indent="0" algn="ctr">
              <a:buNone/>
            </a:pPr>
            <a:r>
              <a:rPr lang="uk-UA" sz="3800" b="1" dirty="0" smtClean="0"/>
              <a:t>Види стягнень за вчинення адміністративних правопорушень, пов’язаних з корупцією</a:t>
            </a:r>
          </a:p>
          <a:p>
            <a:r>
              <a:rPr lang="uk-UA" dirty="0" smtClean="0"/>
              <a:t>штраф, який визначається у неоподаткованих мінімумах доходів громадян; </a:t>
            </a:r>
            <a:endParaRPr lang="uk-UA" sz="1900" dirty="0" smtClean="0"/>
          </a:p>
          <a:p>
            <a:r>
              <a:rPr lang="uk-UA" dirty="0" smtClean="0"/>
              <a:t>конфіскація отриманого доходу чи подарунку;</a:t>
            </a:r>
            <a:endParaRPr lang="uk-UA" sz="2400" dirty="0" smtClean="0"/>
          </a:p>
          <a:p>
            <a:r>
              <a:rPr lang="uk-UA" dirty="0" smtClean="0"/>
              <a:t>позбавлення права обіймати певні посади або займатися певною діяльністю строком на один рік. </a:t>
            </a:r>
          </a:p>
          <a:p>
            <a:pPr marL="0" indent="0">
              <a:buNone/>
            </a:pPr>
            <a:endParaRPr lang="uk-UA" sz="1200" dirty="0" smtClean="0"/>
          </a:p>
          <a:p>
            <a:pPr marL="0" indent="0">
              <a:buNone/>
            </a:pPr>
            <a:r>
              <a:rPr lang="uk-UA" dirty="0" smtClean="0"/>
              <a:t>Норми </a:t>
            </a:r>
            <a:r>
              <a:rPr lang="uk-UA" dirty="0" err="1" smtClean="0"/>
              <a:t>КУпАП</a:t>
            </a:r>
            <a:r>
              <a:rPr lang="uk-UA" dirty="0" smtClean="0"/>
              <a:t> не забороняють застосування ст. 22 </a:t>
            </a:r>
            <a:r>
              <a:rPr lang="uk-UA" dirty="0" err="1" smtClean="0"/>
              <a:t>КУпАП</a:t>
            </a:r>
            <a:r>
              <a:rPr lang="uk-UA" dirty="0" smtClean="0"/>
              <a:t> при розгляді справ про АП, пов’язані з корупцією. </a:t>
            </a:r>
          </a:p>
          <a:p>
            <a:pPr marL="0" indent="0" algn="ctr">
              <a:buNone/>
            </a:pPr>
            <a:endParaRPr lang="uk-UA"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88023" y="889833"/>
            <a:ext cx="3584575" cy="469265"/>
          </a:xfrm>
          <a:prstGeom prst="rect">
            <a:avLst/>
          </a:prstGeom>
          <a:noFill/>
        </p:spPr>
      </p:pic>
    </p:spTree>
    <p:extLst>
      <p:ext uri="{BB962C8B-B14F-4D97-AF65-F5344CB8AC3E}">
        <p14:creationId xmlns:p14="http://schemas.microsoft.com/office/powerpoint/2010/main" xmlns="" val="2995700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916832"/>
            <a:ext cx="8568952" cy="4608512"/>
          </a:xfrm>
        </p:spPr>
        <p:txBody>
          <a:bodyPr>
            <a:normAutofit lnSpcReduction="10000"/>
          </a:bodyPr>
          <a:lstStyle/>
          <a:p>
            <a:pPr marL="0" indent="0" algn="ctr">
              <a:buNone/>
            </a:pPr>
            <a:r>
              <a:rPr lang="uk-UA" sz="2800" b="1" dirty="0" smtClean="0"/>
              <a:t>Строки накладення адміністративного стягнення</a:t>
            </a:r>
          </a:p>
          <a:p>
            <a:pPr marL="0" indent="0" algn="just">
              <a:buNone/>
            </a:pPr>
            <a:endParaRPr lang="uk-UA" sz="800" dirty="0" smtClean="0"/>
          </a:p>
          <a:p>
            <a:r>
              <a:rPr lang="uk-UA" sz="2400" dirty="0" smtClean="0"/>
              <a:t>Адміністративне стягнення за вчинення правопорушення, пов’язаного з корупцією, може бути накладено протягом </a:t>
            </a:r>
            <a:r>
              <a:rPr lang="uk-UA" sz="2400" u="sng" dirty="0" smtClean="0"/>
              <a:t>трьох місяців </a:t>
            </a:r>
            <a:r>
              <a:rPr lang="uk-UA" sz="2400" dirty="0" smtClean="0"/>
              <a:t>з дня його виявлення, але не пізніше </a:t>
            </a:r>
            <a:r>
              <a:rPr lang="uk-UA" sz="2400" u="sng" dirty="0" smtClean="0"/>
              <a:t>двох років </a:t>
            </a:r>
            <a:r>
              <a:rPr lang="uk-UA" sz="2400" dirty="0" smtClean="0"/>
              <a:t>з дня його вчинення.</a:t>
            </a:r>
          </a:p>
          <a:p>
            <a:r>
              <a:rPr lang="uk-UA" sz="2400" dirty="0" smtClean="0"/>
              <a:t>У разі закриття кримінального провадження, але за наявності в діях порушника ознак АП, адміністративне стягнення може бути накладено не пізніш як </a:t>
            </a:r>
            <a:r>
              <a:rPr lang="uk-UA" sz="2400" u="sng" dirty="0" smtClean="0"/>
              <a:t>через місяць </a:t>
            </a:r>
            <a:r>
              <a:rPr lang="uk-UA" sz="2400" dirty="0" smtClean="0"/>
              <a:t>з дня прийняття рішення про закриття кримінального провадження (</a:t>
            </a:r>
            <a:r>
              <a:rPr lang="uk-UA" sz="2400" dirty="0" err="1" smtClean="0"/>
              <a:t>чч</a:t>
            </a:r>
            <a:r>
              <a:rPr lang="uk-UA" sz="2400" dirty="0" smtClean="0"/>
              <a:t>. 3, 4 ст. 38 </a:t>
            </a:r>
            <a:r>
              <a:rPr lang="uk-UA" sz="2400" dirty="0" err="1" smtClean="0"/>
              <a:t>КУпАП</a:t>
            </a:r>
            <a:r>
              <a:rPr lang="uk-UA" sz="2400" dirty="0" smtClean="0"/>
              <a:t>).</a:t>
            </a:r>
          </a:p>
          <a:p>
            <a:r>
              <a:rPr lang="uk-UA" sz="2400" b="1" dirty="0" smtClean="0"/>
              <a:t>Будь-яке поновлення, продовження чи зупинення перебігу зазначених строків </a:t>
            </a:r>
            <a:r>
              <a:rPr lang="uk-UA" sz="2400" b="1" dirty="0" err="1" smtClean="0"/>
              <a:t>КУпАП</a:t>
            </a:r>
            <a:r>
              <a:rPr lang="uk-UA" sz="2400" b="1" dirty="0" smtClean="0"/>
              <a:t> не передбачає. </a:t>
            </a:r>
          </a:p>
          <a:p>
            <a:pPr marL="0" indent="0" algn="just">
              <a:buNone/>
            </a:pPr>
            <a:endParaRPr lang="uk-UA" sz="2400"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88023" y="889833"/>
            <a:ext cx="3584575" cy="469265"/>
          </a:xfrm>
          <a:prstGeom prst="rect">
            <a:avLst/>
          </a:prstGeom>
          <a:noFill/>
        </p:spPr>
      </p:pic>
    </p:spTree>
    <p:extLst>
      <p:ext uri="{BB962C8B-B14F-4D97-AF65-F5344CB8AC3E}">
        <p14:creationId xmlns:p14="http://schemas.microsoft.com/office/powerpoint/2010/main" xmlns="" val="2995700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916832"/>
            <a:ext cx="8568952" cy="4608512"/>
          </a:xfrm>
        </p:spPr>
        <p:txBody>
          <a:bodyPr>
            <a:normAutofit/>
          </a:bodyPr>
          <a:lstStyle/>
          <a:p>
            <a:pPr marL="0" indent="0" algn="ctr">
              <a:buNone/>
            </a:pPr>
            <a:endParaRPr lang="ru-RU" sz="2800" b="1" dirty="0" smtClean="0"/>
          </a:p>
          <a:p>
            <a:pPr marL="0" indent="0" algn="just">
              <a:buNone/>
            </a:pPr>
            <a:endParaRPr lang="uk-UA" sz="800" dirty="0" smtClean="0"/>
          </a:p>
          <a:p>
            <a:pPr marL="0" indent="0" algn="just">
              <a:buNone/>
            </a:pPr>
            <a:endParaRPr lang="uk-UA" sz="800"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88023" y="889833"/>
            <a:ext cx="3584575" cy="469265"/>
          </a:xfrm>
          <a:prstGeom prst="rect">
            <a:avLst/>
          </a:prstGeom>
          <a:noFill/>
        </p:spPr>
      </p:pic>
      <p:sp>
        <p:nvSpPr>
          <p:cNvPr id="6" name="Прямоугольник 5"/>
          <p:cNvSpPr/>
          <p:nvPr/>
        </p:nvSpPr>
        <p:spPr>
          <a:xfrm>
            <a:off x="323528" y="1844824"/>
            <a:ext cx="8424936" cy="4524315"/>
          </a:xfrm>
          <a:prstGeom prst="rect">
            <a:avLst/>
          </a:prstGeom>
        </p:spPr>
        <p:txBody>
          <a:bodyPr wrap="square">
            <a:spAutoFit/>
          </a:bodyPr>
          <a:lstStyle/>
          <a:p>
            <a:r>
              <a:rPr lang="uk-UA" sz="2400" dirty="0" smtClean="0"/>
              <a:t>Відповідно до </a:t>
            </a:r>
            <a:r>
              <a:rPr lang="uk-UA" sz="2400" dirty="0" err="1" smtClean="0"/>
              <a:t>чч</a:t>
            </a:r>
            <a:r>
              <a:rPr lang="uk-UA" sz="2400" dirty="0" smtClean="0"/>
              <a:t>. 3, 4 ст. 59 Закону України </a:t>
            </a:r>
            <a:r>
              <a:rPr lang="uk-UA" sz="2400" dirty="0" err="1" smtClean="0"/>
              <a:t>“Про</a:t>
            </a:r>
            <a:r>
              <a:rPr lang="uk-UA" sz="2400" dirty="0" smtClean="0"/>
              <a:t> запобігання </a:t>
            </a:r>
            <a:r>
              <a:rPr lang="uk-UA" sz="2400" dirty="0" err="1" smtClean="0"/>
              <a:t>корупції”</a:t>
            </a:r>
            <a:r>
              <a:rPr lang="uk-UA" sz="2400" dirty="0" smtClean="0"/>
              <a:t> відомості про фізичних осіб, яких притягнуто до відповідальності за вчинення корупційних або пов’язаних з корупцією правопорушень, а також про юридичних осіб, до яких застосовано заходи кримінально-правового характеру у зв’язку з вчиненням корупційного правопорушення, вносяться до </a:t>
            </a:r>
            <a:r>
              <a:rPr lang="uk-UA" sz="2400" b="1" dirty="0" smtClean="0"/>
              <a:t>Єдиного державного реєстру осіб, які вчинили корупційні або пов’язані з корупцією правопорушення</a:t>
            </a:r>
            <a:r>
              <a:rPr lang="uk-UA" sz="2400" dirty="0" smtClean="0"/>
              <a:t>, протягом трьох робочих днів з дня надходження з ДСА України до Національного агентства електронної копії рішення суду, яке набрало законної сили, з Єдиного державного реєстру судових рішень.</a:t>
            </a:r>
            <a:endParaRPr lang="uk-UA" sz="2400" dirty="0"/>
          </a:p>
        </p:txBody>
      </p:sp>
    </p:spTree>
    <p:extLst>
      <p:ext uri="{BB962C8B-B14F-4D97-AF65-F5344CB8AC3E}">
        <p14:creationId xmlns:p14="http://schemas.microsoft.com/office/powerpoint/2010/main" xmlns="" val="2995700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916832"/>
            <a:ext cx="8568952" cy="4608512"/>
          </a:xfrm>
        </p:spPr>
        <p:txBody>
          <a:bodyPr>
            <a:normAutofit/>
          </a:bodyPr>
          <a:lstStyle/>
          <a:p>
            <a:pPr marL="0" indent="0" algn="ctr">
              <a:buNone/>
            </a:pPr>
            <a:endParaRPr lang="ru-RU" sz="2800" b="1" dirty="0" smtClean="0"/>
          </a:p>
          <a:p>
            <a:pPr marL="0" indent="0" algn="just">
              <a:buNone/>
            </a:pPr>
            <a:endParaRPr lang="uk-UA" sz="800" dirty="0" smtClean="0"/>
          </a:p>
          <a:p>
            <a:pPr marL="0" indent="0" algn="just">
              <a:buNone/>
            </a:pPr>
            <a:endParaRPr lang="uk-UA" sz="800"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88023" y="889833"/>
            <a:ext cx="3584575" cy="469265"/>
          </a:xfrm>
          <a:prstGeom prst="rect">
            <a:avLst/>
          </a:prstGeom>
          <a:noFill/>
        </p:spPr>
      </p:pic>
      <p:sp>
        <p:nvSpPr>
          <p:cNvPr id="6" name="Прямоугольник 5"/>
          <p:cNvSpPr/>
          <p:nvPr/>
        </p:nvSpPr>
        <p:spPr>
          <a:xfrm>
            <a:off x="323528" y="1772816"/>
            <a:ext cx="8496944" cy="4893647"/>
          </a:xfrm>
          <a:prstGeom prst="rect">
            <a:avLst/>
          </a:prstGeom>
        </p:spPr>
        <p:txBody>
          <a:bodyPr wrap="square">
            <a:spAutoFit/>
          </a:bodyPr>
          <a:lstStyle/>
          <a:p>
            <a:r>
              <a:rPr lang="uk-UA" sz="2600" dirty="0" smtClean="0"/>
              <a:t>Постанова суду про накладення адміністративного стягнення у </a:t>
            </a:r>
            <a:r>
              <a:rPr lang="uk-UA" sz="2600" u="sng" dirty="0" smtClean="0"/>
              <a:t>триденний строк </a:t>
            </a:r>
            <a:r>
              <a:rPr lang="uk-UA" sz="2600" dirty="0" smtClean="0"/>
              <a:t>з дня набрання нею законної сили направляється відповідному органу державної влади, органу  місцевого самоврядування, керівникові підприємства, установи  чи  організації, державному чи виборчому органу, власнику юридичної особи або уповноваженому ним органу для вирішення питання про притягнення особи до дисциплінарної відповідальності, усунення її згідно із  законодавством  від виконання  функцій держави,  якщо інше не передбачено законом,  а  також  усунення  причин  та  умов,  що  сприяли вчиненню цього правопорушення.</a:t>
            </a:r>
            <a:endParaRPr lang="uk-UA" sz="2600" dirty="0"/>
          </a:p>
        </p:txBody>
      </p:sp>
    </p:spTree>
    <p:extLst>
      <p:ext uri="{BB962C8B-B14F-4D97-AF65-F5344CB8AC3E}">
        <p14:creationId xmlns:p14="http://schemas.microsoft.com/office/powerpoint/2010/main" xmlns="" val="2995700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916832"/>
            <a:ext cx="8568952" cy="4608512"/>
          </a:xfrm>
        </p:spPr>
        <p:txBody>
          <a:bodyPr>
            <a:normAutofit/>
          </a:bodyPr>
          <a:lstStyle/>
          <a:p>
            <a:pPr marL="0" indent="0" algn="ctr">
              <a:buNone/>
            </a:pPr>
            <a:r>
              <a:rPr lang="uk-UA" sz="2800" b="1" dirty="0" smtClean="0"/>
              <a:t>Давність та контроль за виконанням постанови про накладення адміністративного стягнення</a:t>
            </a:r>
          </a:p>
          <a:p>
            <a:r>
              <a:rPr lang="uk-UA" sz="2400" dirty="0" smtClean="0"/>
              <a:t>Давність виконання постанов про накладення адміністративних стягнень у справах про АП, у тому числі, пов’язаних з корупцією, - </a:t>
            </a:r>
            <a:r>
              <a:rPr lang="uk-UA" sz="2400" u="sng" dirty="0" smtClean="0"/>
              <a:t>три місяці </a:t>
            </a:r>
            <a:r>
              <a:rPr lang="uk-UA" sz="2400" dirty="0" smtClean="0"/>
              <a:t>з дня ухвалення. В разі оскарження постанови перебіг строку давності зупиняється до розгляду скарги судом апеляційної інстанції (ч. 1, ст. 303 </a:t>
            </a:r>
            <a:r>
              <a:rPr lang="uk-UA" sz="2400" dirty="0" err="1" smtClean="0"/>
              <a:t>КУпАП</a:t>
            </a:r>
            <a:r>
              <a:rPr lang="uk-UA" sz="2400" dirty="0" smtClean="0"/>
              <a:t>).</a:t>
            </a:r>
          </a:p>
          <a:p>
            <a:pPr marL="0" indent="0">
              <a:buNone/>
            </a:pPr>
            <a:endParaRPr lang="uk-UA" sz="600" dirty="0" smtClean="0"/>
          </a:p>
          <a:p>
            <a:r>
              <a:rPr lang="uk-UA" sz="2400" dirty="0" smtClean="0"/>
              <a:t>Контроль за правильним та своєчасним виконанням постанови про накладення адміністративного стягнення здійснюється судом у встановленому порядку.</a:t>
            </a:r>
          </a:p>
          <a:p>
            <a:pPr marL="0" indent="0" algn="ctr">
              <a:buNone/>
            </a:pPr>
            <a:endParaRPr lang="uk-UA" sz="800"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88023" y="889833"/>
            <a:ext cx="3584575" cy="469265"/>
          </a:xfrm>
          <a:prstGeom prst="rect">
            <a:avLst/>
          </a:prstGeom>
          <a:noFill/>
        </p:spPr>
      </p:pic>
    </p:spTree>
    <p:extLst>
      <p:ext uri="{BB962C8B-B14F-4D97-AF65-F5344CB8AC3E}">
        <p14:creationId xmlns:p14="http://schemas.microsoft.com/office/powerpoint/2010/main" xmlns="" val="2995700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916832"/>
            <a:ext cx="8568952" cy="4608512"/>
          </a:xfrm>
        </p:spPr>
        <p:txBody>
          <a:bodyPr>
            <a:normAutofit fontScale="92500"/>
          </a:bodyPr>
          <a:lstStyle/>
          <a:p>
            <a:pPr marL="0" indent="0" algn="ctr">
              <a:buNone/>
            </a:pPr>
            <a:r>
              <a:rPr lang="uk-UA" sz="2800" b="1" dirty="0" smtClean="0"/>
              <a:t>Набрання постановою судді у справі про АП законної сили та перегляд постанови (ст. 294 </a:t>
            </a:r>
            <a:r>
              <a:rPr lang="uk-UA" sz="2800" b="1" dirty="0" err="1" smtClean="0"/>
              <a:t>КУпАП</a:t>
            </a:r>
            <a:r>
              <a:rPr lang="uk-UA" sz="2800" b="1" dirty="0" smtClean="0"/>
              <a:t>)</a:t>
            </a:r>
          </a:p>
          <a:p>
            <a:r>
              <a:rPr lang="uk-UA" sz="2400" dirty="0" smtClean="0"/>
              <a:t>Постанова судді  набирає законної сили після закінчення строку подання апеляційної скарги.</a:t>
            </a:r>
          </a:p>
          <a:p>
            <a:r>
              <a:rPr lang="uk-UA" sz="2400" dirty="0" smtClean="0"/>
              <a:t>Постанова судді може бути оскаржена  </a:t>
            </a:r>
            <a:r>
              <a:rPr lang="uk-UA" sz="2400" b="1" dirty="0" smtClean="0"/>
              <a:t>особою, яку притягнуто до адміністративної відповідальності, її законним представником, захисником, потерпілим,  його представником </a:t>
            </a:r>
            <a:r>
              <a:rPr lang="uk-UA" sz="2400" dirty="0" smtClean="0"/>
              <a:t> </a:t>
            </a:r>
            <a:r>
              <a:rPr lang="uk-UA" sz="2400" u="sng" dirty="0" smtClean="0"/>
              <a:t>протягом  десяти  днів</a:t>
            </a:r>
            <a:r>
              <a:rPr lang="uk-UA" sz="2400" dirty="0" smtClean="0"/>
              <a:t>  з  дня винесення постанови.  </a:t>
            </a:r>
          </a:p>
          <a:p>
            <a:r>
              <a:rPr lang="uk-UA" sz="2400" dirty="0" smtClean="0"/>
              <a:t>Апеляційна  скарга, подана після закінчення цього строку, повертається апеляційним судом особі, яка її подала, якщо  вона  не  заявляє  клопотання про поновлення цього строку, а також якщо у поновленні строку відмовлено.</a:t>
            </a:r>
          </a:p>
          <a:p>
            <a:pPr marL="0" indent="0" algn="ctr">
              <a:buNone/>
            </a:pPr>
            <a:endParaRPr lang="uk-UA" sz="2400"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88023" y="889833"/>
            <a:ext cx="3584575" cy="469265"/>
          </a:xfrm>
          <a:prstGeom prst="rect">
            <a:avLst/>
          </a:prstGeom>
          <a:noFill/>
        </p:spPr>
      </p:pic>
    </p:spTree>
    <p:extLst>
      <p:ext uri="{BB962C8B-B14F-4D97-AF65-F5344CB8AC3E}">
        <p14:creationId xmlns:p14="http://schemas.microsoft.com/office/powerpoint/2010/main" xmlns="" val="2995700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916832"/>
            <a:ext cx="8568952" cy="4608512"/>
          </a:xfrm>
        </p:spPr>
        <p:txBody>
          <a:bodyPr>
            <a:normAutofit lnSpcReduction="10000"/>
          </a:bodyPr>
          <a:lstStyle/>
          <a:p>
            <a:pPr marL="0" indent="0" algn="ctr">
              <a:buNone/>
            </a:pPr>
            <a:r>
              <a:rPr lang="uk-UA" b="1" dirty="0" smtClean="0">
                <a:solidFill>
                  <a:prstClr val="black"/>
                </a:solidFill>
              </a:rPr>
              <a:t>Порядок подання апеляційної скарги на постанову суду та строки її перегляду</a:t>
            </a:r>
          </a:p>
          <a:p>
            <a:r>
              <a:rPr lang="uk-UA" sz="2800" dirty="0" smtClean="0"/>
              <a:t>Апеляційна скарга подається до відповідного апеляційного суду через місцевий  суд, який ухвалив постанову. Місцевий суд протягом </a:t>
            </a:r>
            <a:r>
              <a:rPr lang="uk-UA" sz="2800" u="sng" dirty="0" smtClean="0"/>
              <a:t>трьох днів </a:t>
            </a:r>
            <a:r>
              <a:rPr lang="uk-UA" sz="2800" dirty="0" smtClean="0"/>
              <a:t>надсилає апеляційну скаргу  разом  із справою  у відповідний апеляційний суд.	 </a:t>
            </a:r>
          </a:p>
          <a:p>
            <a:r>
              <a:rPr lang="uk-UA" sz="2800" dirty="0" smtClean="0"/>
              <a:t>Апеляційний перегляд здійснюється  суддею апеляційного суду протягом </a:t>
            </a:r>
            <a:r>
              <a:rPr lang="uk-UA" sz="2800" u="sng" dirty="0" smtClean="0"/>
              <a:t>двадцяти днів </a:t>
            </a:r>
            <a:r>
              <a:rPr lang="uk-UA" sz="2800" dirty="0" smtClean="0"/>
              <a:t>з дня надходження справи до суду.	</a:t>
            </a:r>
            <a:endParaRPr lang="uk-UA" sz="2000" dirty="0" smtClean="0"/>
          </a:p>
          <a:p>
            <a:pPr marL="0" indent="0" algn="ctr">
              <a:buNone/>
            </a:pPr>
            <a:endParaRPr lang="uk-UA" sz="2000"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88023" y="889833"/>
            <a:ext cx="3584575" cy="469265"/>
          </a:xfrm>
          <a:prstGeom prst="rect">
            <a:avLst/>
          </a:prstGeom>
          <a:noFill/>
        </p:spPr>
      </p:pic>
    </p:spTree>
    <p:extLst>
      <p:ext uri="{BB962C8B-B14F-4D97-AF65-F5344CB8AC3E}">
        <p14:creationId xmlns:p14="http://schemas.microsoft.com/office/powerpoint/2010/main" xmlns="" val="299570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772816"/>
            <a:ext cx="8640960" cy="4680520"/>
          </a:xfrm>
        </p:spPr>
        <p:txBody>
          <a:bodyPr>
            <a:normAutofit fontScale="25000" lnSpcReduction="20000"/>
          </a:bodyPr>
          <a:lstStyle/>
          <a:p>
            <a:pPr marL="0" indent="0" algn="ctr">
              <a:buNone/>
            </a:pPr>
            <a:endParaRPr lang="uk-UA" sz="1000" b="1" dirty="0" smtClean="0"/>
          </a:p>
          <a:p>
            <a:pPr marL="0" indent="0">
              <a:buFont typeface="Wingdings" pitchFamily="2" charset="2"/>
              <a:buChar char="Ø"/>
            </a:pPr>
            <a:r>
              <a:rPr lang="uk-UA" sz="9600" dirty="0" smtClean="0"/>
              <a:t> </a:t>
            </a:r>
            <a:r>
              <a:rPr lang="uk-UA" sz="10000" dirty="0" smtClean="0"/>
              <a:t>Розгляд справ про адміністративні правопорушення пов’язані з корупцією, передбачений чинним </a:t>
            </a:r>
            <a:r>
              <a:rPr lang="uk-UA" sz="10000" dirty="0" err="1" smtClean="0"/>
              <a:t>КУпАП</a:t>
            </a:r>
            <a:r>
              <a:rPr lang="uk-UA" sz="10000" dirty="0" smtClean="0"/>
              <a:t> (1984), а саме ст.ст. 38, 250, 257, 268, 277, 277-2, 279, 280, 283, 284, 285 ч.7, 294 </a:t>
            </a:r>
            <a:r>
              <a:rPr lang="uk-UA" sz="10000" dirty="0" err="1" smtClean="0"/>
              <a:t>КУпАП</a:t>
            </a:r>
            <a:r>
              <a:rPr lang="uk-UA" sz="10000" dirty="0" smtClean="0"/>
              <a:t>.</a:t>
            </a:r>
            <a:endParaRPr lang="ru-RU" sz="10000" dirty="0" smtClean="0"/>
          </a:p>
          <a:p>
            <a:pPr marL="0" indent="0">
              <a:buFont typeface="Wingdings" pitchFamily="2" charset="2"/>
              <a:buChar char="Ø"/>
            </a:pPr>
            <a:endParaRPr lang="uk-UA" dirty="0" smtClean="0"/>
          </a:p>
          <a:p>
            <a:pPr marL="0" indent="0">
              <a:buFont typeface="Wingdings" pitchFamily="2" charset="2"/>
              <a:buChar char="Ø"/>
            </a:pPr>
            <a:r>
              <a:rPr lang="uk-UA" sz="10000" dirty="0" smtClean="0"/>
              <a:t>Окрім того, глава 13-А </a:t>
            </a:r>
            <a:r>
              <a:rPr lang="uk-UA" sz="10000" dirty="0" err="1" smtClean="0"/>
              <a:t>КУпАП</a:t>
            </a:r>
            <a:r>
              <a:rPr lang="uk-UA" sz="10000" dirty="0" smtClean="0"/>
              <a:t> «Адміністративні правопорушення, пов’язані з корупцією» містить перелік правопорушень, пов’язаних із корупцією, за які передбачена адміністративна відповідальність  (ст.ст. 172-4, 172-9-1 </a:t>
            </a:r>
            <a:r>
              <a:rPr lang="uk-UA" sz="10000" dirty="0" err="1" smtClean="0"/>
              <a:t>КУпАП</a:t>
            </a:r>
            <a:r>
              <a:rPr lang="uk-UA" sz="10000" dirty="0" smtClean="0"/>
              <a:t>).</a:t>
            </a:r>
            <a:endParaRPr lang="ru-RU" sz="10000" dirty="0" smtClean="0"/>
          </a:p>
          <a:p>
            <a:pPr marL="0" indent="0">
              <a:buFont typeface="Wingdings" pitchFamily="2" charset="2"/>
              <a:buChar char="Ø"/>
            </a:pPr>
            <a:endParaRPr lang="uk-UA" sz="800" dirty="0" smtClean="0"/>
          </a:p>
          <a:p>
            <a:pPr marL="0" indent="0">
              <a:buFont typeface="Wingdings" pitchFamily="2" charset="2"/>
              <a:buChar char="Ø"/>
            </a:pPr>
            <a:r>
              <a:rPr lang="uk-UA" sz="10000" dirty="0" smtClean="0"/>
              <a:t>Науковці також виділяють адміністративні правопорушення,  передбачені </a:t>
            </a:r>
            <a:r>
              <a:rPr lang="uk-UA" sz="10000" dirty="0" err="1" smtClean="0"/>
              <a:t>КУпАП</a:t>
            </a:r>
            <a:r>
              <a:rPr lang="uk-UA" sz="10000" dirty="0" smtClean="0"/>
              <a:t>, суміжні з корупційними та пов’язаними з корупцією  правопорушеннями ( ст.ст. 212-3, 164-2,185-13, 188-46, 212-15, 212-21 </a:t>
            </a:r>
            <a:r>
              <a:rPr lang="uk-UA" sz="10000" dirty="0" err="1" smtClean="0"/>
              <a:t>КУпАП</a:t>
            </a:r>
            <a:r>
              <a:rPr lang="uk-UA" sz="10000" dirty="0" smtClean="0"/>
              <a:t>).</a:t>
            </a:r>
            <a:endParaRPr lang="uk-UA" sz="10000" b="1"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88024" y="889834"/>
            <a:ext cx="3584575" cy="469265"/>
          </a:xfrm>
          <a:prstGeom prst="rect">
            <a:avLst/>
          </a:prstGeom>
          <a:noFill/>
        </p:spPr>
      </p:pic>
    </p:spTree>
    <p:extLst>
      <p:ext uri="{BB962C8B-B14F-4D97-AF65-F5344CB8AC3E}">
        <p14:creationId xmlns:p14="http://schemas.microsoft.com/office/powerpoint/2010/main" xmlns="" val="619252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772816"/>
            <a:ext cx="8568952" cy="4896544"/>
          </a:xfrm>
        </p:spPr>
        <p:txBody>
          <a:bodyPr>
            <a:noAutofit/>
          </a:bodyPr>
          <a:lstStyle/>
          <a:p>
            <a:pPr marL="0" indent="0" algn="ctr">
              <a:buNone/>
            </a:pPr>
            <a:r>
              <a:rPr lang="uk-UA" sz="2500" b="1" dirty="0" smtClean="0"/>
              <a:t>Розгляд апеляційної скарги на постанову суду 1-ої інстанції</a:t>
            </a:r>
          </a:p>
          <a:p>
            <a:r>
              <a:rPr lang="uk-UA" sz="2400" dirty="0" smtClean="0"/>
              <a:t>Апеляційний суд повідомляє про дату,  час  і  місце  судового засідання  особу, яка подала скаргу, інших осіб, які беруть участь у провадженні у справі про адміністративне правопорушення, не пізніше ніж за </a:t>
            </a:r>
            <a:r>
              <a:rPr lang="uk-UA" sz="2400" u="sng" dirty="0" smtClean="0"/>
              <a:t>три </a:t>
            </a:r>
            <a:r>
              <a:rPr lang="uk-UA" sz="2400" u="sng" dirty="0" smtClean="0"/>
              <a:t>дні</a:t>
            </a:r>
            <a:r>
              <a:rPr lang="uk-UA" sz="2400" dirty="0" smtClean="0"/>
              <a:t> до </a:t>
            </a:r>
            <a:r>
              <a:rPr lang="uk-UA" sz="2400" dirty="0" smtClean="0"/>
              <a:t>початку судового засідання.	 </a:t>
            </a:r>
          </a:p>
          <a:p>
            <a:pPr marL="0" indent="0">
              <a:buNone/>
            </a:pPr>
            <a:endParaRPr lang="uk-UA" sz="800" dirty="0" smtClean="0"/>
          </a:p>
          <a:p>
            <a:r>
              <a:rPr lang="uk-UA" sz="2400" dirty="0" smtClean="0"/>
              <a:t>Неприбуття у судове  засідання особи, яка подала скаргу, інших осіб,  які  беруть участь  у  провадженні у справі про адміністративне  правопорушення, не  перешкоджає розгляду справи, крім  випадків, коли є поважні причини неприбуття, або в суду відсутня інформація про належне повідомлення цих осіб.</a:t>
            </a:r>
          </a:p>
          <a:p>
            <a:pPr marL="0" indent="0" algn="ctr">
              <a:buNone/>
            </a:pPr>
            <a:endParaRPr lang="uk-UA" sz="2400"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88023" y="889833"/>
            <a:ext cx="3584575" cy="469265"/>
          </a:xfrm>
          <a:prstGeom prst="rect">
            <a:avLst/>
          </a:prstGeom>
          <a:noFill/>
        </p:spPr>
      </p:pic>
    </p:spTree>
    <p:extLst>
      <p:ext uri="{BB962C8B-B14F-4D97-AF65-F5344CB8AC3E}">
        <p14:creationId xmlns:p14="http://schemas.microsoft.com/office/powerpoint/2010/main" xmlns="" val="2995700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772816"/>
            <a:ext cx="8568952" cy="4896544"/>
          </a:xfrm>
        </p:spPr>
        <p:txBody>
          <a:bodyPr>
            <a:normAutofit fontScale="92500" lnSpcReduction="10000"/>
          </a:bodyPr>
          <a:lstStyle/>
          <a:p>
            <a:pPr marL="0" indent="0" algn="ctr">
              <a:buNone/>
            </a:pPr>
            <a:r>
              <a:rPr lang="uk-UA" b="1" dirty="0" smtClean="0"/>
              <a:t>Межі перегляду постанови судом апеляційної інстанції</a:t>
            </a:r>
          </a:p>
          <a:p>
            <a:r>
              <a:rPr lang="uk-UA" sz="2800" dirty="0" smtClean="0"/>
              <a:t>Апеляційний суд переглядає справу в межах апеляційної скарги. Суд апеляційної  інстанції  не обмежений доводами апеляційної скарги, якщо під час розгляду справи буде встановлено неправильне застосування норм матеріального права або порушення норм процесуального права. </a:t>
            </a:r>
          </a:p>
          <a:p>
            <a:r>
              <a:rPr lang="uk-UA" sz="2800" dirty="0" smtClean="0"/>
              <a:t>Апеляційний суд може дослідити нові докази, які не досліджувалися раніше, якщо визнає обґрунтованим ненадання їх до місцевого суду або необґрунтованим відхилення їх місцевим судом.</a:t>
            </a:r>
          </a:p>
          <a:p>
            <a:pPr marL="0" indent="0" algn="ctr">
              <a:buNone/>
            </a:pPr>
            <a:endParaRPr lang="uk-UA" sz="2000"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88023" y="889833"/>
            <a:ext cx="3584575" cy="469265"/>
          </a:xfrm>
          <a:prstGeom prst="rect">
            <a:avLst/>
          </a:prstGeom>
          <a:noFill/>
        </p:spPr>
      </p:pic>
    </p:spTree>
    <p:extLst>
      <p:ext uri="{BB962C8B-B14F-4D97-AF65-F5344CB8AC3E}">
        <p14:creationId xmlns:p14="http://schemas.microsoft.com/office/powerpoint/2010/main" xmlns="" val="2995700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772816"/>
            <a:ext cx="8568952" cy="4896544"/>
          </a:xfrm>
        </p:spPr>
        <p:txBody>
          <a:bodyPr>
            <a:noAutofit/>
          </a:bodyPr>
          <a:lstStyle/>
          <a:p>
            <a:pPr marL="0" indent="0" algn="ctr">
              <a:buNone/>
            </a:pPr>
            <a:r>
              <a:rPr lang="uk-UA" sz="2800" b="1" dirty="0" smtClean="0"/>
              <a:t>Суд апеляційної інстанції має право:</a:t>
            </a:r>
          </a:p>
          <a:p>
            <a:pPr marL="0" indent="0">
              <a:buNone/>
            </a:pPr>
            <a:r>
              <a:rPr lang="uk-UA" sz="2400" dirty="0" smtClean="0"/>
              <a:t>1)  залишити  апеляційну  скаргу без задоволення, а постанову без змін; </a:t>
            </a:r>
          </a:p>
          <a:p>
            <a:pPr marL="0" indent="0">
              <a:buNone/>
            </a:pPr>
            <a:r>
              <a:rPr lang="uk-UA" sz="2400" dirty="0" smtClean="0"/>
              <a:t>2) скасувати постанову та закрити провадження у справі; </a:t>
            </a:r>
          </a:p>
          <a:p>
            <a:pPr marL="0" indent="0">
              <a:buNone/>
            </a:pPr>
            <a:r>
              <a:rPr lang="uk-UA" sz="2400" dirty="0" smtClean="0"/>
              <a:t>3) скасувати постанову та прийняти нову постанову; </a:t>
            </a:r>
          </a:p>
          <a:p>
            <a:pPr marL="0" indent="0">
              <a:buNone/>
            </a:pPr>
            <a:r>
              <a:rPr lang="uk-UA" sz="2400" dirty="0" smtClean="0"/>
              <a:t>4) змінити постанову. </a:t>
            </a:r>
            <a:endParaRPr lang="uk-UA" sz="900" dirty="0" smtClean="0"/>
          </a:p>
          <a:p>
            <a:pPr marL="0" indent="0">
              <a:buNone/>
            </a:pPr>
            <a:r>
              <a:rPr lang="uk-UA" sz="2400" dirty="0" smtClean="0"/>
              <a:t>        У разі зміни постанови в  частині накладення  стягнення  в межах, передбачених санкцією статті цього Кодексу, воно не може бути посилено. </a:t>
            </a:r>
          </a:p>
          <a:p>
            <a:pPr marL="0" indent="0">
              <a:buNone/>
            </a:pPr>
            <a:r>
              <a:rPr lang="uk-UA" sz="800" dirty="0" smtClean="0"/>
              <a:t>             </a:t>
            </a:r>
            <a:r>
              <a:rPr lang="uk-UA" sz="2400" dirty="0" smtClean="0"/>
              <a:t> Постанова апеляційного суду набирає законної сили  негайно після її ухвалення остаточною й оскарженню не підлягає. </a:t>
            </a:r>
            <a:endParaRPr lang="uk-UA" sz="2400" dirty="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88023" y="889833"/>
            <a:ext cx="3584575" cy="469265"/>
          </a:xfrm>
          <a:prstGeom prst="rect">
            <a:avLst/>
          </a:prstGeom>
          <a:noFill/>
        </p:spPr>
      </p:pic>
    </p:spTree>
    <p:extLst>
      <p:ext uri="{BB962C8B-B14F-4D97-AF65-F5344CB8AC3E}">
        <p14:creationId xmlns:p14="http://schemas.microsoft.com/office/powerpoint/2010/main" xmlns="" val="2995700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772816"/>
            <a:ext cx="8568952" cy="4896544"/>
          </a:xfrm>
        </p:spPr>
        <p:txBody>
          <a:bodyPr>
            <a:normAutofit lnSpcReduction="10000"/>
          </a:bodyPr>
          <a:lstStyle/>
          <a:p>
            <a:pPr marL="0" indent="0" algn="ctr">
              <a:buNone/>
            </a:pPr>
            <a:r>
              <a:rPr lang="uk-UA" sz="2800" b="1" dirty="0" smtClean="0"/>
              <a:t>Перегляд постанови у справі про адміністративне правопорушення Верховним Судом України</a:t>
            </a:r>
          </a:p>
          <a:p>
            <a:r>
              <a:rPr lang="uk-UA" sz="2800" dirty="0" smtClean="0"/>
              <a:t>Згідно із законом №4847–V1 від 24.05.2012 розділ ІV </a:t>
            </a:r>
            <a:r>
              <a:rPr lang="uk-UA" sz="2800" dirty="0" err="1" smtClean="0"/>
              <a:t>КУпАП</a:t>
            </a:r>
            <a:r>
              <a:rPr lang="uk-UA" sz="2800" dirty="0" smtClean="0"/>
              <a:t> було доповнено главою 24-1, яка передбачає порядок перегляду постанови по справі про адміністративне правопорушення Верховним Судом України.</a:t>
            </a:r>
          </a:p>
          <a:p>
            <a:r>
              <a:rPr lang="uk-UA" sz="2800" smtClean="0"/>
              <a:t>З більше </a:t>
            </a:r>
            <a:r>
              <a:rPr lang="uk-UA" sz="2800" dirty="0" smtClean="0"/>
              <a:t>ніж тисячі рішень Європейського суду з прав людини щодо України предметом перегляду жодного разу не були постанови по справам про адміністративні правопорушення, пов’язані з корупцією.</a:t>
            </a:r>
          </a:p>
          <a:p>
            <a:pPr marL="0" indent="0" algn="ctr">
              <a:buNone/>
            </a:pPr>
            <a:endParaRPr lang="uk-UA" sz="2000"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88023" y="889833"/>
            <a:ext cx="3584575" cy="469265"/>
          </a:xfrm>
          <a:prstGeom prst="rect">
            <a:avLst/>
          </a:prstGeom>
          <a:noFill/>
        </p:spPr>
      </p:pic>
    </p:spTree>
    <p:extLst>
      <p:ext uri="{BB962C8B-B14F-4D97-AF65-F5344CB8AC3E}">
        <p14:creationId xmlns:p14="http://schemas.microsoft.com/office/powerpoint/2010/main" xmlns="" val="2995700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395536" y="1700808"/>
            <a:ext cx="8424936" cy="4824536"/>
          </a:xfrm>
        </p:spPr>
        <p:txBody>
          <a:bodyPr>
            <a:noAutofit/>
          </a:bodyPr>
          <a:lstStyle/>
          <a:p>
            <a:pPr marL="0" indent="0" algn="ctr">
              <a:buNone/>
            </a:pPr>
            <a:r>
              <a:rPr lang="uk-UA" sz="2800" b="1" dirty="0" smtClean="0"/>
              <a:t>Недоліки </a:t>
            </a:r>
            <a:r>
              <a:rPr lang="uk-UA" sz="2800" b="1" dirty="0" err="1" smtClean="0"/>
              <a:t>КУпАП</a:t>
            </a:r>
            <a:r>
              <a:rPr lang="uk-UA" sz="2800" b="1" dirty="0" smtClean="0"/>
              <a:t> щодо розгляду справ про адміністративні правопорушення (АП), в тому числі, пов’язаних з корупцією:</a:t>
            </a:r>
          </a:p>
          <a:p>
            <a:pPr marL="0" indent="0">
              <a:buFont typeface="Wingdings" pitchFamily="2" charset="2"/>
              <a:buChar char="ü"/>
            </a:pPr>
            <a:r>
              <a:rPr lang="uk-UA" sz="2800" b="1" dirty="0" smtClean="0"/>
              <a:t> </a:t>
            </a:r>
            <a:r>
              <a:rPr lang="uk-UA" sz="2500" dirty="0" smtClean="0"/>
              <a:t>не врегульовано питання щодо відводу, самовідводу головуючому </a:t>
            </a:r>
            <a:r>
              <a:rPr lang="uk-UA" sz="2500" dirty="0" smtClean="0"/>
              <a:t>в</a:t>
            </a:r>
            <a:r>
              <a:rPr lang="uk-UA" sz="2500" dirty="0" smtClean="0"/>
              <a:t> </a:t>
            </a:r>
            <a:r>
              <a:rPr lang="uk-UA" sz="2500" dirty="0" smtClean="0"/>
              <a:t>справі;</a:t>
            </a:r>
          </a:p>
          <a:p>
            <a:pPr marL="0" indent="0">
              <a:buFont typeface="Wingdings" pitchFamily="2" charset="2"/>
              <a:buChar char="ü"/>
            </a:pPr>
            <a:r>
              <a:rPr lang="uk-UA" sz="2500" dirty="0" smtClean="0"/>
              <a:t> не врегульовано питання щодо фіксації судового провадження в суді 1-ої та апеляційної інстанції;</a:t>
            </a:r>
          </a:p>
          <a:p>
            <a:pPr marL="0" indent="0">
              <a:buFont typeface="Wingdings" pitchFamily="2" charset="2"/>
              <a:buChar char="ü"/>
            </a:pPr>
            <a:r>
              <a:rPr lang="uk-UA" sz="2500" dirty="0" smtClean="0"/>
              <a:t> не передбачена можливість прийняття рішення про повернення матеріалів про притягнення особи до адміністративної відповідальності за вчинення АП, пов’язаного з корупцією, для </a:t>
            </a:r>
            <a:r>
              <a:rPr lang="uk-UA" sz="2500" dirty="0" err="1" smtClean="0"/>
              <a:t>дооформлення</a:t>
            </a:r>
            <a:r>
              <a:rPr lang="uk-UA" sz="2500" dirty="0" smtClean="0"/>
              <a:t>;</a:t>
            </a:r>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88024" y="889834"/>
            <a:ext cx="3584575" cy="469265"/>
          </a:xfrm>
          <a:prstGeom prst="rect">
            <a:avLst/>
          </a:prstGeom>
          <a:noFill/>
        </p:spPr>
      </p:pic>
    </p:spTree>
    <p:extLst>
      <p:ext uri="{BB962C8B-B14F-4D97-AF65-F5344CB8AC3E}">
        <p14:creationId xmlns:p14="http://schemas.microsoft.com/office/powerpoint/2010/main" xmlns="" val="3849382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395536" y="1700808"/>
            <a:ext cx="8424936" cy="4824536"/>
          </a:xfrm>
        </p:spPr>
        <p:txBody>
          <a:bodyPr>
            <a:noAutofit/>
          </a:bodyPr>
          <a:lstStyle/>
          <a:p>
            <a:pPr marL="0" indent="0" algn="ctr">
              <a:buNone/>
            </a:pPr>
            <a:r>
              <a:rPr lang="uk-UA" sz="2800" b="1" dirty="0" smtClean="0"/>
              <a:t>Недоліки </a:t>
            </a:r>
            <a:r>
              <a:rPr lang="uk-UA" sz="2800" b="1" dirty="0" err="1" smtClean="0"/>
              <a:t>КУпАП</a:t>
            </a:r>
            <a:r>
              <a:rPr lang="uk-UA" sz="2800" b="1" dirty="0" smtClean="0"/>
              <a:t> щодо розгляду справ про адміністративні правопорушення (АП), в тому числі, пов’язаних з корупцією:</a:t>
            </a:r>
          </a:p>
          <a:p>
            <a:pPr marL="0" indent="0">
              <a:buFont typeface="Wingdings" pitchFamily="2" charset="2"/>
              <a:buChar char="ü"/>
            </a:pPr>
            <a:endParaRPr lang="uk-UA" sz="800" dirty="0" smtClean="0"/>
          </a:p>
          <a:p>
            <a:pPr marL="0" indent="0">
              <a:buFont typeface="Wingdings" pitchFamily="2" charset="2"/>
              <a:buChar char="ü"/>
            </a:pPr>
            <a:r>
              <a:rPr lang="uk-UA" sz="2600" dirty="0" smtClean="0"/>
              <a:t>не врегульована належним чином участь прокурора під час розгляду справи про АП, пов’язані з корупцією;</a:t>
            </a:r>
          </a:p>
          <a:p>
            <a:pPr marL="0" indent="0">
              <a:buFont typeface="Wingdings" pitchFamily="2" charset="2"/>
              <a:buChar char="ü"/>
            </a:pPr>
            <a:r>
              <a:rPr lang="uk-UA" sz="2600" dirty="0" smtClean="0"/>
              <a:t>не визначено поняття недопустимості доказів, отриманих внаслідок істотного порушення прав і свобод людини;</a:t>
            </a:r>
          </a:p>
          <a:p>
            <a:pPr marL="0" indent="0">
              <a:buFont typeface="Wingdings" pitchFamily="2" charset="2"/>
              <a:buChar char="ü"/>
            </a:pPr>
            <a:r>
              <a:rPr lang="uk-UA" sz="2600" dirty="0" smtClean="0"/>
              <a:t>чітко не визначений порядок зміни підсудності у справах про АП, у тому числі, пов’язаних з корупцією.</a:t>
            </a:r>
            <a:br>
              <a:rPr lang="uk-UA" sz="2600" dirty="0" smtClean="0"/>
            </a:br>
            <a:endParaRPr lang="uk-UA" sz="2600" b="1"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88024" y="889834"/>
            <a:ext cx="3584575" cy="469265"/>
          </a:xfrm>
          <a:prstGeom prst="rect">
            <a:avLst/>
          </a:prstGeom>
          <a:noFill/>
        </p:spPr>
      </p:pic>
    </p:spTree>
    <p:extLst>
      <p:ext uri="{BB962C8B-B14F-4D97-AF65-F5344CB8AC3E}">
        <p14:creationId xmlns:p14="http://schemas.microsoft.com/office/powerpoint/2010/main" xmlns="" val="38493826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844824"/>
            <a:ext cx="8640960" cy="4608512"/>
          </a:xfrm>
        </p:spPr>
        <p:txBody>
          <a:bodyPr>
            <a:normAutofit/>
          </a:bodyPr>
          <a:lstStyle/>
          <a:p>
            <a:pPr algn="ctr">
              <a:buNone/>
            </a:pPr>
            <a:r>
              <a:rPr lang="uk-UA" sz="2800" b="1" dirty="0" smtClean="0"/>
              <a:t>Питання, що вирішуються під час підготовки до розгляду справи (ст. 278 </a:t>
            </a:r>
            <a:r>
              <a:rPr lang="uk-UA" sz="2800" b="1" dirty="0" err="1" smtClean="0"/>
              <a:t>КУпАП</a:t>
            </a:r>
            <a:r>
              <a:rPr lang="uk-UA" sz="2800" b="1" dirty="0" smtClean="0"/>
              <a:t>)</a:t>
            </a:r>
          </a:p>
          <a:p>
            <a:r>
              <a:rPr lang="uk-UA" sz="2400" dirty="0" smtClean="0"/>
              <a:t>1) чи належить до компетенції судді розгляд даної справи;	 </a:t>
            </a:r>
          </a:p>
          <a:p>
            <a:r>
              <a:rPr lang="uk-UA" sz="2400" dirty="0" smtClean="0"/>
              <a:t>2) чи правильно складено протокол та інші матеріали справи про адміністративне правопорушення (ст. 256 </a:t>
            </a:r>
            <a:r>
              <a:rPr lang="uk-UA" sz="2400" dirty="0" err="1" smtClean="0"/>
              <a:t>КУпАП</a:t>
            </a:r>
            <a:r>
              <a:rPr lang="uk-UA" sz="2400" dirty="0" smtClean="0"/>
              <a:t>);</a:t>
            </a:r>
          </a:p>
          <a:p>
            <a:r>
              <a:rPr lang="uk-UA" sz="2400" dirty="0" smtClean="0"/>
              <a:t>3) чи сповіщено осіб, які беруть участь у розгляді справи, про час і місце її розгляду;   </a:t>
            </a:r>
          </a:p>
          <a:p>
            <a:r>
              <a:rPr lang="uk-UA" sz="2400" dirty="0" smtClean="0"/>
              <a:t>4) чи витребувано необхідні додаткові матеріали;    	                                                                             </a:t>
            </a:r>
          </a:p>
          <a:p>
            <a:r>
              <a:rPr lang="uk-UA" sz="2400" dirty="0" smtClean="0"/>
              <a:t>5) чи підлягають задоволенню клопотання особи, яка притягається до  адміністративної відповідальності, його захисника, прокурора (у разі наявності таких клопотань). </a:t>
            </a:r>
          </a:p>
          <a:p>
            <a:pPr>
              <a:buNone/>
            </a:pPr>
            <a:endParaRPr lang="uk-UA" sz="2800" dirty="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88024" y="889834"/>
            <a:ext cx="3584575" cy="469265"/>
          </a:xfrm>
          <a:prstGeom prst="rect">
            <a:avLst/>
          </a:prstGeom>
          <a:noFill/>
        </p:spPr>
      </p:pic>
    </p:spTree>
    <p:extLst>
      <p:ext uri="{BB962C8B-B14F-4D97-AF65-F5344CB8AC3E}">
        <p14:creationId xmlns:p14="http://schemas.microsoft.com/office/powerpoint/2010/main" xmlns="" val="3436409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179512" y="1772816"/>
            <a:ext cx="8712968" cy="4752528"/>
          </a:xfrm>
        </p:spPr>
        <p:txBody>
          <a:bodyPr>
            <a:normAutofit fontScale="62500" lnSpcReduction="20000"/>
          </a:bodyPr>
          <a:lstStyle/>
          <a:p>
            <a:pPr marL="0" indent="0" algn="ctr">
              <a:buNone/>
            </a:pPr>
            <a:r>
              <a:rPr lang="uk-UA" sz="4500" b="1" dirty="0" smtClean="0"/>
              <a:t>Процедура розгляду справи</a:t>
            </a:r>
          </a:p>
          <a:p>
            <a:pPr>
              <a:buFont typeface="Wingdings" pitchFamily="2" charset="2"/>
              <a:buChar char="Ø"/>
            </a:pPr>
            <a:r>
              <a:rPr lang="uk-UA" sz="3500" dirty="0" smtClean="0"/>
              <a:t>Відповідно до ч. 1 ст. 277 </a:t>
            </a:r>
            <a:r>
              <a:rPr lang="uk-UA" sz="3500" dirty="0" err="1" smtClean="0"/>
              <a:t>КУпАП</a:t>
            </a:r>
            <a:r>
              <a:rPr lang="uk-UA" sz="3500" dirty="0" smtClean="0"/>
              <a:t> справа розглядається у 15-денний строк. </a:t>
            </a:r>
          </a:p>
          <a:p>
            <a:pPr>
              <a:buFont typeface="Wingdings" pitchFamily="2" charset="2"/>
              <a:buChar char="Ø"/>
            </a:pPr>
            <a:r>
              <a:rPr lang="uk-UA" sz="3500" dirty="0" smtClean="0"/>
              <a:t>Участь особи, яка притягується до відповідальності за вчинення АП, пов’язане з корупцією, та прокурора є </a:t>
            </a:r>
            <a:r>
              <a:rPr lang="uk-UA" sz="3500" b="1" u="sng" dirty="0" smtClean="0"/>
              <a:t>обов’язковою.</a:t>
            </a:r>
          </a:p>
          <a:p>
            <a:pPr>
              <a:buFont typeface="Wingdings" pitchFamily="2" charset="2"/>
              <a:buChar char="Ø"/>
            </a:pPr>
            <a:r>
              <a:rPr lang="uk-UA" sz="3500" dirty="0" smtClean="0"/>
              <a:t>У разі ухилення від прибуття на виклик суду особи її може бути піддано приводу (ч. 2, ст. 250, ч. 3, ст. 268 </a:t>
            </a:r>
            <a:r>
              <a:rPr lang="uk-UA" sz="3500" dirty="0" err="1" smtClean="0"/>
              <a:t>КУпАП</a:t>
            </a:r>
            <a:r>
              <a:rPr lang="uk-UA" sz="3500" dirty="0" smtClean="0"/>
              <a:t>).</a:t>
            </a:r>
          </a:p>
          <a:p>
            <a:pPr>
              <a:buFont typeface="Wingdings" pitchFamily="2" charset="2"/>
              <a:buChar char="Ø"/>
            </a:pPr>
            <a:r>
              <a:rPr lang="uk-UA" sz="3500" dirty="0" smtClean="0"/>
              <a:t>Ч. 4 ст. 277 </a:t>
            </a:r>
            <a:r>
              <a:rPr lang="uk-UA" sz="3500" dirty="0" err="1" smtClean="0"/>
              <a:t>КУпАП</a:t>
            </a:r>
            <a:r>
              <a:rPr lang="uk-UA" sz="3500" dirty="0" smtClean="0"/>
              <a:t> передбачає можливість зупинення строку розгляду справи у випадках, коли:</a:t>
            </a:r>
          </a:p>
          <a:p>
            <a:pPr marL="0" indent="0">
              <a:buFont typeface="Wingdings" pitchFamily="2" charset="2"/>
              <a:buChar char="§"/>
            </a:pPr>
            <a:r>
              <a:rPr lang="uk-UA" sz="3500" dirty="0" smtClean="0"/>
              <a:t>        особа умисно ухиляється від прибуття до суду; </a:t>
            </a:r>
          </a:p>
          <a:p>
            <a:pPr>
              <a:buFont typeface="Wingdings" pitchFamily="2" charset="2"/>
              <a:buChar char="§"/>
            </a:pPr>
            <a:r>
              <a:rPr lang="uk-UA" sz="3500" dirty="0" smtClean="0"/>
              <a:t>    з поважних причин не може з’явитися до суду (хвороба,   </a:t>
            </a:r>
          </a:p>
          <a:p>
            <a:pPr>
              <a:buNone/>
            </a:pPr>
            <a:r>
              <a:rPr lang="uk-UA" sz="3500" dirty="0" smtClean="0"/>
              <a:t>          перебування у відрядженні чи на лікуванні, у відпустці тощо)</a:t>
            </a:r>
          </a:p>
          <a:p>
            <a:pPr>
              <a:buFont typeface="Wingdings" pitchFamily="2" charset="2"/>
              <a:buChar char="§"/>
            </a:pPr>
            <a:r>
              <a:rPr lang="uk-UA" sz="3500" dirty="0" smtClean="0"/>
              <a:t>    зупинення, поновлення строку розгляду справи оформлюється </a:t>
            </a:r>
          </a:p>
          <a:p>
            <a:pPr>
              <a:buNone/>
            </a:pPr>
            <a:r>
              <a:rPr lang="uk-UA" sz="3500" dirty="0" smtClean="0"/>
              <a:t>         мотивованою постановою.</a:t>
            </a:r>
            <a:r>
              <a:rPr lang="uk-UA" sz="3500" b="1" dirty="0" smtClean="0"/>
              <a:t> </a:t>
            </a:r>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88023" y="889833"/>
            <a:ext cx="3584575" cy="469265"/>
          </a:xfrm>
          <a:prstGeom prst="rect">
            <a:avLst/>
          </a:prstGeom>
          <a:noFill/>
        </p:spPr>
      </p:pic>
    </p:spTree>
    <p:extLst>
      <p:ext uri="{BB962C8B-B14F-4D97-AF65-F5344CB8AC3E}">
        <p14:creationId xmlns:p14="http://schemas.microsoft.com/office/powerpoint/2010/main" xmlns="" val="3334560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772816"/>
            <a:ext cx="8568952" cy="4752528"/>
          </a:xfrm>
        </p:spPr>
        <p:txBody>
          <a:bodyPr>
            <a:normAutofit fontScale="77500" lnSpcReduction="20000"/>
          </a:bodyPr>
          <a:lstStyle/>
          <a:p>
            <a:pPr marL="0" indent="0" algn="ctr">
              <a:buNone/>
            </a:pPr>
            <a:r>
              <a:rPr lang="uk-UA" sz="4600" b="1" dirty="0" smtClean="0"/>
              <a:t>Процедура розгляду справи </a:t>
            </a:r>
          </a:p>
          <a:p>
            <a:pPr marL="0" indent="0">
              <a:buNone/>
            </a:pPr>
            <a:endParaRPr lang="uk-UA" sz="800" dirty="0" smtClean="0"/>
          </a:p>
          <a:p>
            <a:pPr marL="0" indent="0">
              <a:buNone/>
            </a:pPr>
            <a:r>
              <a:rPr lang="uk-UA" sz="3600" dirty="0" smtClean="0"/>
              <a:t>Відповідно до ст. 280 </a:t>
            </a:r>
            <a:r>
              <a:rPr lang="uk-UA" sz="3600" dirty="0" err="1" smtClean="0"/>
              <a:t>КУпАП</a:t>
            </a:r>
            <a:r>
              <a:rPr lang="uk-UA" sz="3600" dirty="0" smtClean="0"/>
              <a:t> при розгляді справи суд зобов'язаний з'ясувати такі обставини:  </a:t>
            </a:r>
          </a:p>
          <a:p>
            <a:r>
              <a:rPr lang="uk-UA" sz="3600" dirty="0" smtClean="0"/>
              <a:t>чи  було вчинено АП; </a:t>
            </a:r>
          </a:p>
          <a:p>
            <a:r>
              <a:rPr lang="uk-UA" sz="3600" dirty="0" smtClean="0"/>
              <a:t>чи винна дана особа в його вчиненні, чи підлягає вона адміністративній відповідальності; </a:t>
            </a:r>
          </a:p>
          <a:p>
            <a:r>
              <a:rPr lang="uk-UA" sz="3600" dirty="0" smtClean="0"/>
              <a:t>чи є обставини,  що пом'якшують  і   обтяжують   відповідальність;</a:t>
            </a:r>
          </a:p>
          <a:p>
            <a:r>
              <a:rPr lang="uk-UA" sz="3600" dirty="0" smtClean="0"/>
              <a:t>чи заподіяно майнову шкоду; 	</a:t>
            </a:r>
          </a:p>
          <a:p>
            <a:r>
              <a:rPr lang="uk-UA" sz="3600" dirty="0" smtClean="0"/>
              <a:t>інші обставини, що мають значення для правильного вирішення справи.</a:t>
            </a:r>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88023" y="889833"/>
            <a:ext cx="3584575" cy="469265"/>
          </a:xfrm>
          <a:prstGeom prst="rect">
            <a:avLst/>
          </a:prstGeom>
          <a:noFill/>
        </p:spPr>
      </p:pic>
    </p:spTree>
    <p:extLst>
      <p:ext uri="{BB962C8B-B14F-4D97-AF65-F5344CB8AC3E}">
        <p14:creationId xmlns:p14="http://schemas.microsoft.com/office/powerpoint/2010/main" xmlns="" val="1976022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772816"/>
            <a:ext cx="8568952" cy="4752528"/>
          </a:xfrm>
        </p:spPr>
        <p:txBody>
          <a:bodyPr>
            <a:normAutofit fontScale="92500"/>
          </a:bodyPr>
          <a:lstStyle/>
          <a:p>
            <a:pPr marL="0" indent="0" algn="ctr">
              <a:buNone/>
            </a:pPr>
            <a:r>
              <a:rPr lang="uk-UA" sz="3500" b="1" dirty="0" smtClean="0"/>
              <a:t>Доказування у справах про АП</a:t>
            </a:r>
          </a:p>
          <a:p>
            <a:r>
              <a:rPr lang="uk-UA" sz="2800" dirty="0" smtClean="0"/>
              <a:t>Доказами у справі є будь-які фактичні дані, на основі яких у визначеному законом порядку суд встановлює наявність чи відсутність АП, винність даної особи в його вчиненні та інші обставини, що мають значення для правильності вирішення справи (ст. 251 </a:t>
            </a:r>
            <a:r>
              <a:rPr lang="uk-UA" sz="2800" dirty="0" err="1" smtClean="0"/>
              <a:t>КУпАП</a:t>
            </a:r>
            <a:r>
              <a:rPr lang="uk-UA" sz="2800" dirty="0" smtClean="0"/>
              <a:t>). </a:t>
            </a:r>
          </a:p>
          <a:p>
            <a:r>
              <a:rPr lang="uk-UA" sz="2800" dirty="0" smtClean="0"/>
              <a:t>Оцінка доказів при розгляді справи здійснюється судом за своїм внутрішнім переконанням, що ґрунтується на всебічному, повному і об’єктивному дослідженню всіх обставин справи в їх сукупності, керуючись законом і правосвідомістю (ст. 252 </a:t>
            </a:r>
            <a:r>
              <a:rPr lang="uk-UA" sz="2800" dirty="0" err="1" smtClean="0"/>
              <a:t>КУпАП</a:t>
            </a:r>
            <a:r>
              <a:rPr lang="uk-UA" sz="2800" dirty="0" smtClean="0"/>
              <a:t>).</a:t>
            </a:r>
          </a:p>
          <a:p>
            <a:pPr marL="0" indent="0" algn="ctr">
              <a:buNone/>
            </a:pPr>
            <a:endParaRPr lang="uk-UA" sz="2600"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88023" y="889833"/>
            <a:ext cx="3584575" cy="469265"/>
          </a:xfrm>
          <a:prstGeom prst="rect">
            <a:avLst/>
          </a:prstGeom>
          <a:noFill/>
        </p:spPr>
      </p:pic>
    </p:spTree>
    <p:extLst>
      <p:ext uri="{BB962C8B-B14F-4D97-AF65-F5344CB8AC3E}">
        <p14:creationId xmlns:p14="http://schemas.microsoft.com/office/powerpoint/2010/main" xmlns="" val="21987885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772816"/>
            <a:ext cx="8568952" cy="4752528"/>
          </a:xfrm>
        </p:spPr>
        <p:txBody>
          <a:bodyPr>
            <a:normAutofit fontScale="92500" lnSpcReduction="10000"/>
          </a:bodyPr>
          <a:lstStyle/>
          <a:p>
            <a:pPr marL="0" indent="0" algn="ctr">
              <a:buNone/>
            </a:pPr>
            <a:r>
              <a:rPr lang="uk-UA" sz="3500" b="1" dirty="0" smtClean="0"/>
              <a:t>Зміст постанови у справі та порядок її оголошення та вручення копії (ст.ст. 283, 285 </a:t>
            </a:r>
            <a:r>
              <a:rPr lang="uk-UA" sz="3500" b="1" dirty="0" err="1" smtClean="0"/>
              <a:t>КУпАП</a:t>
            </a:r>
            <a:r>
              <a:rPr lang="uk-UA" sz="3500" b="1" dirty="0" smtClean="0"/>
              <a:t>)</a:t>
            </a:r>
          </a:p>
          <a:p>
            <a:r>
              <a:rPr lang="uk-UA" dirty="0" smtClean="0"/>
              <a:t>Постанова у справі ухвалюється судом у </a:t>
            </a:r>
            <a:r>
              <a:rPr lang="uk-UA" dirty="0" err="1" smtClean="0"/>
              <a:t>нарадчій</a:t>
            </a:r>
            <a:r>
              <a:rPr lang="uk-UA" dirty="0" smtClean="0"/>
              <a:t> кімнаті.</a:t>
            </a:r>
          </a:p>
          <a:p>
            <a:r>
              <a:rPr lang="uk-UA" dirty="0" smtClean="0"/>
              <a:t>Постанова оголошується негайно після закінчення розгляду справи.</a:t>
            </a:r>
          </a:p>
          <a:p>
            <a:r>
              <a:rPr lang="uk-UA" dirty="0" smtClean="0"/>
              <a:t>Копія постанови вручається під розписку або висилається особі, щодо якої вона ухвалена, протягом трьох днів.</a:t>
            </a:r>
          </a:p>
          <a:p>
            <a:pPr marL="0" indent="0" algn="ctr">
              <a:buNone/>
            </a:pPr>
            <a:endParaRPr lang="ru-RU" b="1"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88023" y="889833"/>
            <a:ext cx="3584575" cy="469265"/>
          </a:xfrm>
          <a:prstGeom prst="rect">
            <a:avLst/>
          </a:prstGeom>
          <a:noFill/>
        </p:spPr>
      </p:pic>
    </p:spTree>
    <p:extLst>
      <p:ext uri="{BB962C8B-B14F-4D97-AF65-F5344CB8AC3E}">
        <p14:creationId xmlns:p14="http://schemas.microsoft.com/office/powerpoint/2010/main" xmlns="" val="2497083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1498</TotalTime>
  <Words>1735</Words>
  <Application>Microsoft Office PowerPoint</Application>
  <PresentationFormat>Экран (4:3)</PresentationFormat>
  <Paragraphs>133</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Національна школа суддів України                СЕМІНАР для суддів та викладачів         Національної     школи     суддів     України        "СУДОВА ПРАКТИКА РОЗГЛЯДУ           СПРАВ ЩОДО НАСИЛЬСТВА                         В СІМ’Ї"                    м. Київ, 11 грудня 2013 року  </dc:title>
  <cp:lastModifiedBy>WiZaRd</cp:lastModifiedBy>
  <cp:revision>91</cp:revision>
  <dcterms:modified xsi:type="dcterms:W3CDTF">2016-10-12T11:54:37Z</dcterms:modified>
</cp:coreProperties>
</file>